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70"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33"/>
    <p:restoredTop sz="94663"/>
  </p:normalViewPr>
  <p:slideViewPr>
    <p:cSldViewPr snapToGrid="0">
      <p:cViewPr>
        <p:scale>
          <a:sx n="88" d="100"/>
          <a:sy n="88" d="100"/>
        </p:scale>
        <p:origin x="896" y="12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5ad6b469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5ad6b469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dirty="0"/>
              <a:t>MC </a:t>
            </a:r>
            <a:r>
              <a:rPr lang="en-US" dirty="0" err="1"/>
              <a:t>Frontalot</a:t>
            </a:r>
            <a:r>
              <a:rPr lang="en-US" dirty="0"/>
              <a:t> - It Is Pitch Dark</a:t>
            </a:r>
          </a:p>
          <a:p>
            <a:pPr marL="0" lvl="0" indent="0" algn="l" rtl="0">
              <a:lnSpc>
                <a:spcPct val="115000"/>
              </a:lnSpc>
              <a:spcBef>
                <a:spcPts val="600"/>
              </a:spcBef>
              <a:spcAft>
                <a:spcPts val="0"/>
              </a:spcAft>
              <a:buNone/>
            </a:pPr>
            <a:r>
              <a:rPr lang="en-US" dirty="0"/>
              <a:t>https://</a:t>
            </a:r>
            <a:r>
              <a:rPr lang="en-US" dirty="0" err="1"/>
              <a:t>www.youtube.com</a:t>
            </a:r>
            <a:r>
              <a:rPr lang="en-US" dirty="0"/>
              <a:t>/</a:t>
            </a:r>
            <a:r>
              <a:rPr lang="en-US" dirty="0" err="1"/>
              <a:t>watch?v</a:t>
            </a:r>
            <a:r>
              <a:rPr lang="en-US" dirty="0"/>
              <a:t>=4nigRT2KmCE </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5ad6b4699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5ad6b469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  Reddit user ion_bond </a:t>
            </a:r>
            <a:br>
              <a:rPr lang="en"/>
            </a:br>
            <a:r>
              <a:rPr lang="en"/>
              <a:t>Source URL: https://www.reddit.com/r/zork/comments/5ximil/zork_map_mit_version_fantastic_game_i_spent_some/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5ad6b4699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5ad6b469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ad6b469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ad6b469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Verbs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d43c44f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d43c44f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possess the Onyx Medallion, turn to 319.</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d1fc1055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d1fc105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d1fc10556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d1fc1055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d1fc10556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d1fc1055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1fc10556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1fc1055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 model is typically implemented in the interactive fiction program as some type of graph or tree with associated procedures.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5ad6b4699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5ad6b469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4nigRT2KmCE"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hyperlink" Target="https://www.youtube.com/watch?v=4nigRT2KmCE"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Front geeked around for an evening in a basement in Massachusetts. It got filmed in HD. Then Jason Scott made a whole video out of it. The song and the video are in service of Jason's upcoming documentary about text adventures, Get Lamp, but you get to enjoy it now. Peek the cameo by Steve Meretzky." title="MC Frontalot - It Is Pitch Dark">
            <a:hlinkClick r:id="rId3"/>
          </p:cNvPr>
          <p:cNvPicPr preferRelativeResize="0"/>
          <p:nvPr/>
        </p:nvPicPr>
        <p:blipFill>
          <a:blip r:embed="rId4">
            <a:alphaModFix/>
          </a:blip>
          <a:stretch>
            <a:fillRect/>
          </a:stretch>
        </p:blipFill>
        <p:spPr>
          <a:xfrm>
            <a:off x="0" y="-857231"/>
            <a:ext cx="9144000" cy="6857969"/>
          </a:xfrm>
          <a:prstGeom prst="rect">
            <a:avLst/>
          </a:prstGeom>
          <a:noFill/>
          <a:ln>
            <a:noFill/>
          </a:ln>
        </p:spPr>
      </p:pic>
      <p:sp>
        <p:nvSpPr>
          <p:cNvPr id="2" name="Rectangle 1">
            <a:extLst>
              <a:ext uri="{FF2B5EF4-FFF2-40B4-BE49-F238E27FC236}">
                <a16:creationId xmlns:a16="http://schemas.microsoft.com/office/drawing/2014/main" id="{6310ED4E-A154-FF48-9708-5E1247F890B1}"/>
              </a:ext>
            </a:extLst>
          </p:cNvPr>
          <p:cNvSpPr/>
          <p:nvPr/>
        </p:nvSpPr>
        <p:spPr>
          <a:xfrm>
            <a:off x="72571" y="4835723"/>
            <a:ext cx="2542684" cy="307777"/>
          </a:xfrm>
          <a:prstGeom prst="rect">
            <a:avLst/>
          </a:prstGeom>
        </p:spPr>
        <p:txBody>
          <a:bodyPr wrap="none">
            <a:spAutoFit/>
          </a:bodyPr>
          <a:lstStyle/>
          <a:p>
            <a:r>
              <a:rPr lang="en-US" dirty="0">
                <a:hlinkClick r:id="rId5"/>
              </a:rPr>
              <a:t>MC Frontalot - It Is Pitch Dark</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Locations</a:t>
            </a:r>
            <a:endParaRPr/>
          </a:p>
        </p:txBody>
      </p:sp>
      <p:sp>
        <p:nvSpPr>
          <p:cNvPr id="122" name="Google Shape;122;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23" name="Google Shape;123;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3">
            <a:alphaModFix/>
          </a:blip>
          <a:srcRect l="7880" t="9141" r="8458" b="6994"/>
          <a:stretch/>
        </p:blipFill>
        <p:spPr>
          <a:xfrm>
            <a:off x="0" y="-5830"/>
            <a:ext cx="9144000" cy="5155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Objects</a:t>
            </a:r>
            <a:endParaRPr/>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Verbs</a:t>
            </a:r>
            <a:endParaRPr/>
          </a:p>
        </p:txBody>
      </p:sp>
      <p:sp>
        <p:nvSpPr>
          <p:cNvPr id="141" name="Google Shape;141;p2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2" name="Google Shape;142;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r="34768"/>
          <a:stretch/>
        </p:blipFill>
        <p:spPr>
          <a:xfrm>
            <a:off x="0" y="-36725"/>
            <a:ext cx="4669325" cy="5368587"/>
          </a:xfrm>
          <a:prstGeom prst="rect">
            <a:avLst/>
          </a:prstGeom>
          <a:noFill/>
          <a:ln>
            <a:noFill/>
          </a:ln>
        </p:spPr>
      </p:pic>
      <p:pic>
        <p:nvPicPr>
          <p:cNvPr id="148" name="Google Shape;148;p26"/>
          <p:cNvPicPr preferRelativeResize="0"/>
          <p:nvPr/>
        </p:nvPicPr>
        <p:blipFill rotWithShape="1">
          <a:blip r:embed="rId4">
            <a:alphaModFix/>
          </a:blip>
          <a:srcRect l="40376"/>
          <a:stretch/>
        </p:blipFill>
        <p:spPr>
          <a:xfrm>
            <a:off x="4669325" y="-35100"/>
            <a:ext cx="4386550" cy="5517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Adventure Games</a:t>
            </a:r>
            <a:endParaRPr/>
          </a:p>
        </p:txBody>
      </p:sp>
      <p:sp>
        <p:nvSpPr>
          <p:cNvPr id="60" name="Google Shape;60;p14"/>
          <p:cNvSpPr txBox="1">
            <a:spLocks noGrp="1"/>
          </p:cNvSpPr>
          <p:nvPr>
            <p:ph type="subTitle" idx="1"/>
          </p:nvPr>
        </p:nvSpPr>
        <p:spPr>
          <a:xfrm>
            <a:off x="311700" y="283412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Daphne Ippolito </a:t>
            </a:r>
            <a:endParaRPr/>
          </a:p>
          <a:p>
            <a:pPr marL="0" lvl="0" indent="0" algn="ctr" rtl="0">
              <a:spcBef>
                <a:spcPts val="0"/>
              </a:spcBef>
              <a:spcAft>
                <a:spcPts val="0"/>
              </a:spcAft>
              <a:buNone/>
            </a:pPr>
            <a:r>
              <a:rPr lang="en"/>
              <a:t>Chris Callison-Burch</a:t>
            </a:r>
            <a:endParaRPr/>
          </a:p>
          <a:p>
            <a:pPr marL="0" lvl="0" indent="0" algn="ctr" rtl="0">
              <a:spcBef>
                <a:spcPts val="0"/>
              </a:spcBef>
              <a:spcAft>
                <a:spcPts val="0"/>
              </a:spcAft>
              <a:buNone/>
            </a:pPr>
            <a:endParaRPr/>
          </a:p>
          <a:p>
            <a:pPr marL="0" lvl="0" indent="0" algn="ctr" rtl="0">
              <a:spcBef>
                <a:spcPts val="0"/>
              </a:spcBef>
              <a:spcAft>
                <a:spcPts val="0"/>
              </a:spcAft>
              <a:buNone/>
            </a:pPr>
            <a:r>
              <a:rPr lang="en"/>
              <a:t>http://interactive-fiction-class.org</a:t>
            </a:r>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455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1970s, “Choose your own adventure” books grew in popularity.</a:t>
            </a:r>
            <a:endParaRPr dirty="0"/>
          </a:p>
          <a:p>
            <a:pPr marL="0" lvl="0" indent="0" algn="l" rtl="0">
              <a:spcBef>
                <a:spcPts val="1600"/>
              </a:spcBef>
              <a:spcAft>
                <a:spcPts val="0"/>
              </a:spcAft>
              <a:buNone/>
            </a:pPr>
            <a:endParaRPr dirty="0"/>
          </a:p>
        </p:txBody>
      </p:sp>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Paper Interactive Fiction</a:t>
            </a:r>
            <a:endParaRPr/>
          </a:p>
        </p:txBody>
      </p:sp>
      <p:pic>
        <p:nvPicPr>
          <p:cNvPr id="67" name="Google Shape;67;p15"/>
          <p:cNvPicPr preferRelativeResize="0"/>
          <p:nvPr/>
        </p:nvPicPr>
        <p:blipFill>
          <a:blip r:embed="rId3">
            <a:alphaModFix/>
          </a:blip>
          <a:stretch>
            <a:fillRect/>
          </a:stretch>
        </p:blipFill>
        <p:spPr>
          <a:xfrm>
            <a:off x="5323000" y="513974"/>
            <a:ext cx="3215250" cy="2057776"/>
          </a:xfrm>
          <a:prstGeom prst="rect">
            <a:avLst/>
          </a:prstGeom>
          <a:noFill/>
          <a:ln>
            <a:noFill/>
          </a:ln>
        </p:spPr>
      </p:pic>
      <p:pic>
        <p:nvPicPr>
          <p:cNvPr id="68" name="Google Shape;68;p15"/>
          <p:cNvPicPr preferRelativeResize="0"/>
          <p:nvPr/>
        </p:nvPicPr>
        <p:blipFill>
          <a:blip r:embed="rId4">
            <a:alphaModFix/>
          </a:blip>
          <a:stretch>
            <a:fillRect/>
          </a:stretch>
        </p:blipFill>
        <p:spPr>
          <a:xfrm>
            <a:off x="5322999" y="2706000"/>
            <a:ext cx="3088778" cy="2211575"/>
          </a:xfrm>
          <a:prstGeom prst="rect">
            <a:avLst/>
          </a:prstGeom>
          <a:noFill/>
          <a:ln>
            <a:noFill/>
          </a:ln>
        </p:spPr>
      </p:pic>
      <p:pic>
        <p:nvPicPr>
          <p:cNvPr id="69" name="Google Shape;69;p15"/>
          <p:cNvPicPr preferRelativeResize="0"/>
          <p:nvPr/>
        </p:nvPicPr>
        <p:blipFill>
          <a:blip r:embed="rId5">
            <a:alphaModFix/>
          </a:blip>
          <a:stretch>
            <a:fillRect/>
          </a:stretch>
        </p:blipFill>
        <p:spPr>
          <a:xfrm>
            <a:off x="486875" y="2101450"/>
            <a:ext cx="3854955" cy="2891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D23E-FB09-1A4C-B49F-164955B3A282}"/>
              </a:ext>
            </a:extLst>
          </p:cNvPr>
          <p:cNvSpPr>
            <a:spLocks noGrp="1"/>
          </p:cNvSpPr>
          <p:nvPr>
            <p:ph type="title"/>
          </p:nvPr>
        </p:nvSpPr>
        <p:spPr/>
        <p:txBody>
          <a:bodyPr/>
          <a:lstStyle/>
          <a:p>
            <a:r>
              <a:rPr lang="en-US" dirty="0"/>
              <a:t>Paper &amp; Pencil Interactive Fiction</a:t>
            </a:r>
          </a:p>
        </p:txBody>
      </p:sp>
      <p:pic>
        <p:nvPicPr>
          <p:cNvPr id="5" name="Picture 4">
            <a:extLst>
              <a:ext uri="{FF2B5EF4-FFF2-40B4-BE49-F238E27FC236}">
                <a16:creationId xmlns:a16="http://schemas.microsoft.com/office/drawing/2014/main" id="{FB5BC636-24EB-BA4A-B279-4AC99A417C1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130158" y="2039061"/>
            <a:ext cx="4272445" cy="2395064"/>
          </a:xfrm>
          <a:prstGeom prst="rect">
            <a:avLst/>
          </a:prstGeom>
        </p:spPr>
      </p:pic>
      <p:pic>
        <p:nvPicPr>
          <p:cNvPr id="9" name="Picture 8">
            <a:extLst>
              <a:ext uri="{FF2B5EF4-FFF2-40B4-BE49-F238E27FC236}">
                <a16:creationId xmlns:a16="http://schemas.microsoft.com/office/drawing/2014/main" id="{122ADDF1-D916-5C4E-A925-5C7D471490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00" b="90467" l="2667" r="96800">
                        <a14:foregroundMark x1="13200" y1="64467" x2="4800" y2="60400"/>
                        <a14:foregroundMark x1="4800" y1="60400" x2="6933" y2="41600"/>
                        <a14:foregroundMark x1="6933" y1="41600" x2="9200" y2="51000"/>
                        <a14:foregroundMark x1="9200" y1="51000" x2="7667" y2="60800"/>
                        <a14:foregroundMark x1="7667" y1="60800" x2="9267" y2="60133"/>
                        <a14:foregroundMark x1="9533" y1="61867" x2="6600" y2="61867"/>
                        <a14:foregroundMark x1="6600" y1="85067" x2="6867" y2="77200"/>
                        <a14:foregroundMark x1="3333" y1="83733" x2="2667" y2="84133"/>
                        <a14:foregroundMark x1="58800" y1="90267" x2="68267" y2="90533"/>
                        <a14:foregroundMark x1="68267" y1="90533" x2="58933" y2="88733"/>
                        <a14:foregroundMark x1="58933" y1="88733" x2="58800" y2="88600"/>
                        <a14:foregroundMark x1="78067" y1="76667" x2="90933" y2="61933"/>
                        <a14:foregroundMark x1="90933" y1="61933" x2="92067" y2="52733"/>
                        <a14:foregroundMark x1="92067" y1="52733" x2="74133" y2="46400"/>
                        <a14:foregroundMark x1="74133" y1="46400" x2="64733" y2="45867"/>
                        <a14:foregroundMark x1="64733" y1="45867" x2="57333" y2="47800"/>
                        <a14:foregroundMark x1="93667" y1="58867" x2="96800" y2="53733"/>
                        <a14:foregroundMark x1="94800" y1="53200" x2="95333" y2="53467"/>
                        <a14:foregroundMark x1="44333" y1="55067" x2="45000" y2="54267"/>
                        <a14:foregroundMark x1="45133" y1="54133" x2="45133" y2="54133"/>
                        <a14:foregroundMark x1="48533" y1="51467" x2="49067" y2="51467"/>
                        <a14:foregroundMark x1="50133" y1="48467" x2="49733" y2="45600"/>
                        <a14:foregroundMark x1="42400" y1="47467" x2="43600" y2="46933"/>
                        <a14:foregroundMark x1="42800" y1="52133" x2="44333" y2="49933"/>
                        <a14:foregroundMark x1="45667" y1="55533" x2="44733" y2="53467"/>
                        <a14:foregroundMark x1="39267" y1="54800" x2="40333" y2="54267"/>
                        <a14:foregroundMark x1="36533" y1="51600" x2="36867" y2="50200"/>
                        <a14:foregroundMark x1="34933" y1="46133" x2="33400" y2="15733"/>
                        <a14:foregroundMark x1="33400" y1="15733" x2="37800" y2="7467"/>
                        <a14:foregroundMark x1="37800" y1="7467" x2="57133" y2="5400"/>
                        <a14:foregroundMark x1="57133" y1="5400" x2="62733" y2="13000"/>
                        <a14:foregroundMark x1="62733" y1="13000" x2="58467" y2="41400"/>
                        <a14:foregroundMark x1="58467" y1="41400" x2="35600" y2="45333"/>
                        <a14:foregroundMark x1="41267" y1="46667" x2="41400" y2="46067"/>
                        <a14:foregroundMark x1="44667" y1="46267" x2="44200" y2="45333"/>
                        <a14:foregroundMark x1="38600" y1="49667" x2="38800" y2="49733"/>
                      </a14:backgroundRemoval>
                    </a14:imgEffect>
                  </a14:imgLayer>
                </a14:imgProps>
              </a:ext>
            </a:extLst>
          </a:blip>
          <a:stretch>
            <a:fillRect/>
          </a:stretch>
        </p:blipFill>
        <p:spPr>
          <a:xfrm>
            <a:off x="4456392" y="89036"/>
            <a:ext cx="5307969" cy="5307969"/>
          </a:xfrm>
          <a:prstGeom prst="rect">
            <a:avLst/>
          </a:prstGeom>
        </p:spPr>
      </p:pic>
      <p:sp>
        <p:nvSpPr>
          <p:cNvPr id="12" name="Google Shape;65;p15">
            <a:extLst>
              <a:ext uri="{FF2B5EF4-FFF2-40B4-BE49-F238E27FC236}">
                <a16:creationId xmlns:a16="http://schemas.microsoft.com/office/drawing/2014/main" id="{7020AE8C-6BE5-5144-86EE-4538CA0D0A4A}"/>
              </a:ext>
            </a:extLst>
          </p:cNvPr>
          <p:cNvSpPr txBox="1">
            <a:spLocks/>
          </p:cNvSpPr>
          <p:nvPr/>
        </p:nvSpPr>
        <p:spPr>
          <a:xfrm>
            <a:off x="309834" y="1017725"/>
            <a:ext cx="455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None/>
            </a:pPr>
            <a:r>
              <a:rPr lang="en-US" dirty="0"/>
              <a:t>Dungeons &amp; Dragons is a fantasy tabletop role playing game first published in 1974.</a:t>
            </a:r>
          </a:p>
          <a:p>
            <a:pPr marL="0" indent="0">
              <a:buNone/>
            </a:pPr>
            <a:endParaRPr lang="en-US" dirty="0"/>
          </a:p>
        </p:txBody>
      </p:sp>
    </p:spTree>
    <p:extLst>
      <p:ext uri="{BB962C8B-B14F-4D97-AF65-F5344CB8AC3E}">
        <p14:creationId xmlns:p14="http://schemas.microsoft.com/office/powerpoint/2010/main" val="1163718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Games Before Graphics</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Interactive Fiction Games</a:t>
            </a:r>
            <a:endParaRPr/>
          </a:p>
        </p:txBody>
      </p:sp>
      <p:sp>
        <p:nvSpPr>
          <p:cNvPr id="92" name="Google Shape;92;p18"/>
          <p:cNvSpPr txBox="1">
            <a:spLocks noGrp="1"/>
          </p:cNvSpPr>
          <p:nvPr>
            <p:ph type="body" idx="1"/>
          </p:nvPr>
        </p:nvSpPr>
        <p:spPr>
          <a:xfrm>
            <a:off x="2936000" y="1152475"/>
            <a:ext cx="5896200" cy="3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The two essential components of interactive fiction are </a:t>
            </a:r>
            <a:endParaRPr/>
          </a:p>
          <a:p>
            <a:pPr marL="457200" lvl="0" indent="-342900" algn="l" rtl="0">
              <a:spcBef>
                <a:spcPts val="1600"/>
              </a:spcBef>
              <a:spcAft>
                <a:spcPts val="0"/>
              </a:spcAft>
              <a:buSzPts val="1800"/>
              <a:buChar char="●"/>
            </a:pPr>
            <a:r>
              <a:rPr lang="en"/>
              <a:t>The </a:t>
            </a:r>
            <a:r>
              <a:rPr lang="en" b="1"/>
              <a:t>parser, </a:t>
            </a:r>
            <a:r>
              <a:rPr lang="en"/>
              <a:t>which is the component that analyzes natural language input in an interactive fiction work. </a:t>
            </a:r>
            <a:endParaRPr/>
          </a:p>
          <a:p>
            <a:pPr marL="457200" lvl="0" indent="-342900" algn="l" rtl="0">
              <a:spcBef>
                <a:spcPts val="0"/>
              </a:spcBef>
              <a:spcAft>
                <a:spcPts val="0"/>
              </a:spcAft>
              <a:buSzPts val="1800"/>
              <a:buChar char="●"/>
            </a:pPr>
            <a:r>
              <a:rPr lang="en"/>
              <a:t>The </a:t>
            </a:r>
            <a:r>
              <a:rPr lang="en" b="1"/>
              <a:t>world model, </a:t>
            </a:r>
            <a:r>
              <a:rPr lang="en"/>
              <a:t>which is setting of an interactive fiction work.</a:t>
            </a:r>
            <a:endParaRPr/>
          </a:p>
        </p:txBody>
      </p:sp>
      <p:pic>
        <p:nvPicPr>
          <p:cNvPr id="93" name="Google Shape;93;p18"/>
          <p:cNvPicPr preferRelativeResize="0"/>
          <p:nvPr/>
        </p:nvPicPr>
        <p:blipFill>
          <a:blip r:embed="rId3">
            <a:alphaModFix/>
          </a:blip>
          <a:stretch>
            <a:fillRect/>
          </a:stretch>
        </p:blipFill>
        <p:spPr>
          <a:xfrm>
            <a:off x="281200" y="1009175"/>
            <a:ext cx="2618199" cy="39334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p:txBody>
      </p:sp>
      <p:sp>
        <p:nvSpPr>
          <p:cNvPr id="99" name="Google Shape;99;p19"/>
          <p:cNvSpPr txBox="1">
            <a:spLocks noGrp="1"/>
          </p:cNvSpPr>
          <p:nvPr>
            <p:ph type="body" idx="1"/>
          </p:nvPr>
        </p:nvSpPr>
        <p:spPr>
          <a:xfrm>
            <a:off x="311700" y="1152475"/>
            <a:ext cx="6742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Will it rain tomorrow?  Set an alarm for 6:30a.m.  Play music from They Might Be Giants.  How many pints are in a gallon?  Add blueberries to my shopping list.  When did </a:t>
            </a:r>
            <a:br>
              <a:rPr lang="en"/>
            </a:br>
            <a:r>
              <a:rPr lang="en"/>
              <a:t>California become a state? When is the Winter </a:t>
            </a:r>
            <a:br>
              <a:rPr lang="en"/>
            </a:br>
            <a:r>
              <a:rPr lang="en"/>
              <a:t>solstace?  What is the weather like in Hawaii this </a:t>
            </a:r>
            <a:br>
              <a:rPr lang="en"/>
            </a:br>
            <a:r>
              <a:rPr lang="en"/>
              <a:t>weekend?  Turn off the lights. Open the pod bay </a:t>
            </a:r>
            <a:br>
              <a:rPr lang="en"/>
            </a:br>
            <a:r>
              <a:rPr lang="en"/>
              <a:t>doors.</a:t>
            </a:r>
            <a:endParaRPr/>
          </a:p>
        </p:txBody>
      </p:sp>
      <p:grpSp>
        <p:nvGrpSpPr>
          <p:cNvPr id="100" name="Google Shape;100;p19"/>
          <p:cNvGrpSpPr/>
          <p:nvPr/>
        </p:nvGrpSpPr>
        <p:grpSpPr>
          <a:xfrm>
            <a:off x="2443937" y="484625"/>
            <a:ext cx="7250678" cy="5143501"/>
            <a:chOff x="2562987" y="713350"/>
            <a:chExt cx="7250678" cy="5143501"/>
          </a:xfrm>
        </p:grpSpPr>
        <p:pic>
          <p:nvPicPr>
            <p:cNvPr id="101" name="Google Shape;101;p19"/>
            <p:cNvPicPr preferRelativeResize="0"/>
            <p:nvPr/>
          </p:nvPicPr>
          <p:blipFill>
            <a:blip r:embed="rId3">
              <a:alphaModFix/>
            </a:blip>
            <a:stretch>
              <a:fillRect/>
            </a:stretch>
          </p:blipFill>
          <p:spPr>
            <a:xfrm>
              <a:off x="7669003" y="850625"/>
              <a:ext cx="1346875" cy="3895152"/>
            </a:xfrm>
            <a:prstGeom prst="rect">
              <a:avLst/>
            </a:prstGeom>
            <a:noFill/>
            <a:ln>
              <a:noFill/>
            </a:ln>
          </p:spPr>
        </p:pic>
        <p:pic>
          <p:nvPicPr>
            <p:cNvPr id="102" name="Google Shape;102;p19"/>
            <p:cNvPicPr preferRelativeResize="0"/>
            <p:nvPr/>
          </p:nvPicPr>
          <p:blipFill>
            <a:blip r:embed="rId4">
              <a:alphaModFix/>
            </a:blip>
            <a:stretch>
              <a:fillRect/>
            </a:stretch>
          </p:blipFill>
          <p:spPr>
            <a:xfrm>
              <a:off x="2562987" y="713350"/>
              <a:ext cx="7250678" cy="5143501"/>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a:p>
            <a:pPr marL="0" lvl="0" indent="0" algn="l" rtl="0">
              <a:spcBef>
                <a:spcPts val="0"/>
              </a:spcBef>
              <a:spcAft>
                <a:spcPts val="0"/>
              </a:spcAft>
              <a:buNone/>
            </a:pPr>
            <a:endParaRPr/>
          </a:p>
        </p:txBody>
      </p:sp>
      <p:pic>
        <p:nvPicPr>
          <p:cNvPr id="108" name="Google Shape;108;p20"/>
          <p:cNvPicPr preferRelativeResize="0"/>
          <p:nvPr/>
        </p:nvPicPr>
        <p:blipFill>
          <a:blip r:embed="rId3">
            <a:alphaModFix/>
          </a:blip>
          <a:stretch>
            <a:fillRect/>
          </a:stretch>
        </p:blipFill>
        <p:spPr>
          <a:xfrm>
            <a:off x="311700" y="1201150"/>
            <a:ext cx="4401000" cy="3098575"/>
          </a:xfrm>
          <a:prstGeom prst="rect">
            <a:avLst/>
          </a:prstGeom>
          <a:noFill/>
          <a:ln>
            <a:noFill/>
          </a:ln>
        </p:spPr>
      </p:pic>
      <p:pic>
        <p:nvPicPr>
          <p:cNvPr id="109" name="Google Shape;109;p20"/>
          <p:cNvPicPr preferRelativeResize="0"/>
          <p:nvPr/>
        </p:nvPicPr>
        <p:blipFill>
          <a:blip r:embed="rId4">
            <a:alphaModFix/>
          </a:blip>
          <a:stretch>
            <a:fillRect/>
          </a:stretch>
        </p:blipFill>
        <p:spPr>
          <a:xfrm>
            <a:off x="4800575" y="1201150"/>
            <a:ext cx="3861153" cy="309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32950" y="-18175"/>
            <a:ext cx="9209899" cy="5179843"/>
          </a:xfrm>
          <a:prstGeom prst="rect">
            <a:avLst/>
          </a:prstGeom>
          <a:noFill/>
          <a:ln>
            <a:noFill/>
          </a:ln>
        </p:spPr>
      </p:pic>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Simulated World</a:t>
            </a:r>
            <a:endParaRPr/>
          </a:p>
        </p:txBody>
      </p:sp>
      <p:sp>
        <p:nvSpPr>
          <p:cNvPr id="116" name="Google Shape;11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dirty="0">
                <a:solidFill>
                  <a:srgbClr val="FFFFFF"/>
                </a:solidFill>
              </a:rPr>
              <a:t>What’s the difference between a conversational agent and a work of interactive fiction?  </a:t>
            </a:r>
            <a:r>
              <a:rPr lang="en" b="1" dirty="0">
                <a:solidFill>
                  <a:srgbClr val="FFFFFF"/>
                </a:solidFill>
              </a:rPr>
              <a:t>The simulated world.</a:t>
            </a:r>
            <a:endParaRPr b="1" dirty="0">
              <a:solidFill>
                <a:srgbClr val="FFFFFF"/>
              </a:solidFill>
            </a:endParaRPr>
          </a:p>
          <a:p>
            <a:pPr marL="0" lvl="0" indent="0" algn="l" rtl="0">
              <a:spcBef>
                <a:spcPts val="1600"/>
              </a:spcBef>
              <a:spcAft>
                <a:spcPts val="1600"/>
              </a:spcAft>
              <a:buNone/>
            </a:pPr>
            <a:r>
              <a:rPr lang="en" dirty="0">
                <a:solidFill>
                  <a:srgbClr val="FFFFFF"/>
                </a:solidFill>
              </a:rPr>
              <a:t>It represents the physical environment, and the things in the environment, like characters, any physical objects in the setting that the player can manipulate or examine, and the player’s character. It also represents, and simulates, the physical laws of that setting.</a:t>
            </a:r>
            <a:endParaRPr dirty="0">
              <a:solidFill>
                <a:srgbClr val="FFFFFF"/>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398</Words>
  <Application>Microsoft Macintosh PowerPoint</Application>
  <PresentationFormat>On-screen Show (16:9)</PresentationFormat>
  <Paragraphs>32</Paragraphs>
  <Slides>14</Slides>
  <Notes>13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Dark</vt:lpstr>
      <vt:lpstr>PowerPoint Presentation</vt:lpstr>
      <vt:lpstr>Text Adventure Games</vt:lpstr>
      <vt:lpstr>Paper Interactive Fiction</vt:lpstr>
      <vt:lpstr>Paper &amp; Pencil Interactive Fiction</vt:lpstr>
      <vt:lpstr>Computer Games Before Graphics</vt:lpstr>
      <vt:lpstr>Interactive Fiction Games</vt:lpstr>
      <vt:lpstr>Natural Language Understanding</vt:lpstr>
      <vt:lpstr>Natural Language Understanding </vt:lpstr>
      <vt:lpstr>Simulated World</vt:lpstr>
      <vt:lpstr>Locations</vt:lpstr>
      <vt:lpstr>PowerPoint Presentation</vt:lpstr>
      <vt:lpstr>Objects</vt:lpstr>
      <vt:lpstr>Verbs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Callison-Burch, Christopher</cp:lastModifiedBy>
  <cp:revision>18</cp:revision>
  <dcterms:modified xsi:type="dcterms:W3CDTF">2020-01-13T15:44:48Z</dcterms:modified>
</cp:coreProperties>
</file>